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62" r:id="rId4"/>
    <p:sldId id="263" r:id="rId5"/>
    <p:sldId id="257" r:id="rId6"/>
    <p:sldId id="258" r:id="rId7"/>
    <p:sldId id="259" r:id="rId8"/>
    <p:sldId id="26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29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3.xml"/><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518970"/>
          </a:xfrm>
        </p:spPr>
        <p:txBody>
          <a:bodyPr/>
          <a:lstStyle/>
          <a:p>
            <a:pPr algn="ctr"/>
            <a:r>
              <a:rPr lang="en-GB" dirty="0" smtClean="0"/>
              <a:t>Believe-Credu Project</a:t>
            </a:r>
            <a:endParaRPr lang="en-GB" dirty="0"/>
          </a:p>
        </p:txBody>
      </p:sp>
      <p:sp>
        <p:nvSpPr>
          <p:cNvPr id="3" name="Subtitle 2"/>
          <p:cNvSpPr>
            <a:spLocks noGrp="1"/>
          </p:cNvSpPr>
          <p:nvPr>
            <p:ph type="subTitle" idx="1"/>
          </p:nvPr>
        </p:nvSpPr>
        <p:spPr>
          <a:xfrm>
            <a:off x="1507067" y="3155325"/>
            <a:ext cx="7766936" cy="1992408"/>
          </a:xfrm>
        </p:spPr>
        <p:txBody>
          <a:bodyPr>
            <a:noAutofit/>
          </a:bodyPr>
          <a:lstStyle/>
          <a:p>
            <a:pPr algn="ctr"/>
            <a:r>
              <a:rPr lang="en-GB" sz="2400" dirty="0" smtClean="0">
                <a:latin typeface="Arial" panose="020B0604020202020204" pitchFamily="34" charset="0"/>
                <a:cs typeface="Arial" panose="020B0604020202020204" pitchFamily="34" charset="0"/>
              </a:rPr>
              <a:t>Overview</a:t>
            </a:r>
          </a:p>
          <a:p>
            <a:pPr algn="ctr"/>
            <a:r>
              <a:rPr lang="en-GB" sz="2400" dirty="0" smtClean="0">
                <a:latin typeface="Arial" panose="020B0604020202020204" pitchFamily="34" charset="0"/>
                <a:cs typeface="Arial" panose="020B0604020202020204" pitchFamily="34" charset="0"/>
              </a:rPr>
              <a:t>Sharon Krause</a:t>
            </a:r>
          </a:p>
          <a:p>
            <a:pPr algn="ctr"/>
            <a:endParaRPr lang="en-GB" sz="2400" dirty="0">
              <a:latin typeface="Arial" panose="020B0604020202020204" pitchFamily="34" charset="0"/>
              <a:cs typeface="Arial" panose="020B0604020202020204" pitchFamily="34" charset="0"/>
            </a:endParaRPr>
          </a:p>
          <a:p>
            <a:pPr algn="ctr"/>
            <a:r>
              <a:rPr lang="en-GB" sz="2400" dirty="0" smtClean="0">
                <a:latin typeface="Arial" panose="020B0604020202020204" pitchFamily="34" charset="0"/>
                <a:cs typeface="Arial" panose="020B0604020202020204" pitchFamily="34" charset="0"/>
              </a:rPr>
              <a:t>January 2021</a:t>
            </a:r>
          </a:p>
          <a:p>
            <a:pPr algn="ctr"/>
            <a:r>
              <a:rPr lang="en-GB" sz="2400" dirty="0" smtClean="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548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966652"/>
            <a:ext cx="8596668" cy="705394"/>
          </a:xfrm>
        </p:spPr>
        <p:txBody>
          <a:bodyPr>
            <a:normAutofit/>
          </a:bodyPr>
          <a:lstStyle/>
          <a:p>
            <a:pPr algn="ctr"/>
            <a:r>
              <a:rPr lang="en-GB" sz="2800" b="1" dirty="0" smtClean="0">
                <a:latin typeface="Arial" panose="020B0604020202020204" pitchFamily="34" charset="0"/>
                <a:cs typeface="Arial" panose="020B0604020202020204" pitchFamily="34" charset="0"/>
              </a:rPr>
              <a:t>Outcomes</a:t>
            </a:r>
            <a:endParaRPr lang="en-GB" sz="2800" b="1"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677335" y="2338251"/>
            <a:ext cx="8596668" cy="4287137"/>
          </a:xfrm>
        </p:spPr>
        <p:txBody>
          <a:bodyPr>
            <a:normAutofit/>
          </a:bodyPr>
          <a:lstStyle/>
          <a:p>
            <a:endParaRPr lang="en-GB" dirty="0"/>
          </a:p>
        </p:txBody>
      </p:sp>
      <p:graphicFrame>
        <p:nvGraphicFramePr>
          <p:cNvPr id="4" name="Table 3"/>
          <p:cNvGraphicFramePr>
            <a:graphicFrameLocks noGrp="1"/>
          </p:cNvGraphicFramePr>
          <p:nvPr/>
        </p:nvGraphicFramePr>
        <p:xfrm>
          <a:off x="3840639" y="2455386"/>
          <a:ext cx="2270760" cy="3474720"/>
        </p:xfrm>
        <a:graphic>
          <a:graphicData uri="http://schemas.openxmlformats.org/drawingml/2006/table">
            <a:tbl>
              <a:tblPr firstRow="1" firstCol="1" bandRow="1">
                <a:tableStyleId>{5C22544A-7EE6-4342-B048-85BDC9FD1C3A}</a:tableStyleId>
              </a:tblPr>
              <a:tblGrid>
                <a:gridCol w="965200">
                  <a:extLst>
                    <a:ext uri="{9D8B030D-6E8A-4147-A177-3AD203B41FA5}">
                      <a16:colId xmlns="" xmlns:a16="http://schemas.microsoft.com/office/drawing/2014/main" val="2341311114"/>
                    </a:ext>
                  </a:extLst>
                </a:gridCol>
                <a:gridCol w="640080">
                  <a:extLst>
                    <a:ext uri="{9D8B030D-6E8A-4147-A177-3AD203B41FA5}">
                      <a16:colId xmlns="" xmlns:a16="http://schemas.microsoft.com/office/drawing/2014/main" val="3102173455"/>
                    </a:ext>
                  </a:extLst>
                </a:gridCol>
                <a:gridCol w="665480">
                  <a:extLst>
                    <a:ext uri="{9D8B030D-6E8A-4147-A177-3AD203B41FA5}">
                      <a16:colId xmlns="" xmlns:a16="http://schemas.microsoft.com/office/drawing/2014/main" val="32001232"/>
                    </a:ext>
                  </a:extLst>
                </a:gridCol>
              </a:tblGrid>
              <a:tr h="0">
                <a:tc>
                  <a:txBody>
                    <a:bodyPr/>
                    <a:lstStyle/>
                    <a:p>
                      <a:pPr>
                        <a:spcAft>
                          <a:spcPts val="500"/>
                        </a:spcAft>
                      </a:pPr>
                      <a:r>
                        <a:rPr lang="en-GB" sz="1200">
                          <a:effectLst/>
                        </a:rPr>
                        <a:t> </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Target in 12 months</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Actual total Dec 2020</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28657093"/>
                  </a:ext>
                </a:extLst>
              </a:tr>
              <a:tr h="0">
                <a:tc>
                  <a:txBody>
                    <a:bodyPr/>
                    <a:lstStyle/>
                    <a:p>
                      <a:pPr>
                        <a:spcAft>
                          <a:spcPts val="500"/>
                        </a:spcAft>
                      </a:pPr>
                      <a:r>
                        <a:rPr lang="en-GB" sz="1200">
                          <a:effectLst/>
                        </a:rPr>
                        <a:t>No of women engaged in the project</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50</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27</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80546852"/>
                  </a:ext>
                </a:extLst>
              </a:tr>
              <a:tr h="0">
                <a:tc>
                  <a:txBody>
                    <a:bodyPr/>
                    <a:lstStyle/>
                    <a:p>
                      <a:pPr>
                        <a:spcAft>
                          <a:spcPts val="500"/>
                        </a:spcAft>
                      </a:pPr>
                      <a:r>
                        <a:rPr lang="en-GB" sz="1200">
                          <a:effectLst/>
                        </a:rPr>
                        <a:t>Employment Support</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40</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15</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346081704"/>
                  </a:ext>
                </a:extLst>
              </a:tr>
              <a:tr h="0">
                <a:tc>
                  <a:txBody>
                    <a:bodyPr/>
                    <a:lstStyle/>
                    <a:p>
                      <a:pPr>
                        <a:spcAft>
                          <a:spcPts val="500"/>
                        </a:spcAft>
                      </a:pPr>
                      <a:r>
                        <a:rPr lang="en-GB" sz="1200">
                          <a:effectLst/>
                        </a:rPr>
                        <a:t>Work placement</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20</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9</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53743557"/>
                  </a:ext>
                </a:extLst>
              </a:tr>
              <a:tr h="0">
                <a:tc>
                  <a:txBody>
                    <a:bodyPr/>
                    <a:lstStyle/>
                    <a:p>
                      <a:pPr>
                        <a:spcAft>
                          <a:spcPts val="500"/>
                        </a:spcAft>
                      </a:pPr>
                      <a:r>
                        <a:rPr lang="en-GB" sz="1200">
                          <a:effectLst/>
                        </a:rPr>
                        <a:t>Support to find employment</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16</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12</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1546858"/>
                  </a:ext>
                </a:extLst>
              </a:tr>
              <a:tr h="0">
                <a:tc>
                  <a:txBody>
                    <a:bodyPr/>
                    <a:lstStyle/>
                    <a:p>
                      <a:pPr>
                        <a:spcAft>
                          <a:spcPts val="500"/>
                        </a:spcAft>
                      </a:pPr>
                      <a:r>
                        <a:rPr lang="en-GB" sz="1200">
                          <a:effectLst/>
                        </a:rPr>
                        <a:t>Attended relevant training</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a:effectLst/>
                        </a:rPr>
                        <a:t>44</a:t>
                      </a:r>
                      <a:endParaRPr lang="en-GB" sz="120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500"/>
                        </a:spcAft>
                      </a:pPr>
                      <a:r>
                        <a:rPr lang="en-GB" sz="1200" dirty="0">
                          <a:effectLst/>
                        </a:rPr>
                        <a:t>35</a:t>
                      </a:r>
                      <a:endParaRPr lang="en-GB" sz="1200" dirty="0">
                        <a:solidFill>
                          <a:srgbClr val="110F0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48692566"/>
                  </a:ext>
                </a:extLst>
              </a:tr>
            </a:tbl>
          </a:graphicData>
        </a:graphic>
      </p:graphicFrame>
    </p:spTree>
    <p:extLst>
      <p:ext uri="{BB962C8B-B14F-4D97-AF65-F5344CB8AC3E}">
        <p14:creationId xmlns:p14="http://schemas.microsoft.com/office/powerpoint/2010/main" val="632564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431075"/>
            <a:ext cx="8596668" cy="6230982"/>
          </a:xfrm>
        </p:spPr>
        <p:txBody>
          <a:bodyPr/>
          <a:lstStyle/>
          <a:p>
            <a:endParaRPr lang="en-GB" dirty="0"/>
          </a:p>
        </p:txBody>
      </p:sp>
      <p:sp>
        <p:nvSpPr>
          <p:cNvPr id="3" name="Text Placeholder 2"/>
          <p:cNvSpPr>
            <a:spLocks noGrp="1"/>
          </p:cNvSpPr>
          <p:nvPr>
            <p:ph type="body" idx="1"/>
          </p:nvPr>
        </p:nvSpPr>
        <p:spPr>
          <a:xfrm>
            <a:off x="677335" y="5839097"/>
            <a:ext cx="8596668" cy="822960"/>
          </a:xfrm>
        </p:spPr>
        <p:txBody>
          <a:bodyPr/>
          <a:lstStyle/>
          <a:p>
            <a:pPr algn="ctr"/>
            <a:r>
              <a:rPr lang="en-GB" b="1" dirty="0" smtClean="0"/>
              <a:t>What does it actually look like ?</a:t>
            </a:r>
            <a:endParaRPr lang="en-GB"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4890" y="657956"/>
            <a:ext cx="2259876" cy="18061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36692" y="4326043"/>
            <a:ext cx="1977659" cy="2096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024" y="581298"/>
            <a:ext cx="1798804" cy="195943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7730" y="451894"/>
            <a:ext cx="2639282" cy="270401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3970" y="803369"/>
            <a:ext cx="2272937" cy="155447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1913" y="2343420"/>
            <a:ext cx="2125763" cy="177654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4157" y="3590449"/>
            <a:ext cx="2483364" cy="1814105"/>
          </a:xfrm>
          <a:prstGeom prst="rect">
            <a:avLst/>
          </a:prstGeom>
        </p:spPr>
      </p:pic>
    </p:spTree>
    <p:extLst>
      <p:ext uri="{BB962C8B-B14F-4D97-AF65-F5344CB8AC3E}">
        <p14:creationId xmlns:p14="http://schemas.microsoft.com/office/powerpoint/2010/main" val="3532338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339635"/>
            <a:ext cx="8596668" cy="5016136"/>
          </a:xfrm>
        </p:spPr>
        <p:txBody>
          <a:bodyPr/>
          <a:lstStyle/>
          <a:p>
            <a:endParaRPr lang="en-GB" dirty="0"/>
          </a:p>
        </p:txBody>
      </p:sp>
      <p:sp>
        <p:nvSpPr>
          <p:cNvPr id="3" name="Text Placeholder 2"/>
          <p:cNvSpPr>
            <a:spLocks noGrp="1"/>
          </p:cNvSpPr>
          <p:nvPr>
            <p:ph type="body" idx="1"/>
          </p:nvPr>
        </p:nvSpPr>
        <p:spPr>
          <a:xfrm>
            <a:off x="677335" y="5551714"/>
            <a:ext cx="8596668" cy="836022"/>
          </a:xfrm>
        </p:spPr>
        <p:txBody>
          <a:bodyPr/>
          <a:lstStyle/>
          <a:p>
            <a:pPr algn="ctr"/>
            <a:r>
              <a:rPr lang="en-GB" dirty="0" smtClean="0"/>
              <a:t>This is what it looks like</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7034" y="776682"/>
            <a:ext cx="2377438" cy="161436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901" y="678897"/>
            <a:ext cx="1962992" cy="219916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3554" y="2163826"/>
            <a:ext cx="2339533" cy="160019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3503" y="3363688"/>
            <a:ext cx="2172118" cy="224949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325379" y="1173402"/>
            <a:ext cx="2704011" cy="119323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705895" y="-20781"/>
            <a:ext cx="1881053" cy="2605738"/>
          </a:xfrm>
          <a:prstGeom prst="rect">
            <a:avLst/>
          </a:prstGeom>
        </p:spPr>
      </p:pic>
      <p:pic>
        <p:nvPicPr>
          <p:cNvPr id="11" name="20200717_10560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58713" y="3482880"/>
            <a:ext cx="1994259" cy="13585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2269" y="3429001"/>
            <a:ext cx="2076994" cy="1645919"/>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91331" y="586103"/>
            <a:ext cx="1363910" cy="1267481"/>
          </a:xfrm>
          <a:prstGeom prst="rect">
            <a:avLst/>
          </a:prstGeom>
        </p:spPr>
      </p:pic>
    </p:spTree>
    <p:extLst>
      <p:ext uri="{BB962C8B-B14F-4D97-AF65-F5344CB8AC3E}">
        <p14:creationId xmlns:p14="http://schemas.microsoft.com/office/powerpoint/2010/main" val="3998890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90"/>
          </a:xfrm>
        </p:spPr>
        <p:txBody>
          <a:bodyPr>
            <a:normAutofit/>
          </a:bodyPr>
          <a:lstStyle/>
          <a:p>
            <a:pPr algn="ctr"/>
            <a:r>
              <a:rPr lang="en-GB" dirty="0" smtClean="0">
                <a:latin typeface="Arial" panose="020B0604020202020204" pitchFamily="34" charset="0"/>
                <a:cs typeface="Arial" panose="020B0604020202020204" pitchFamily="34" charset="0"/>
              </a:rPr>
              <a:t>Challenges</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GB" sz="2800" dirty="0" err="1" smtClean="0">
                <a:latin typeface="Arial" panose="020B0604020202020204" pitchFamily="34" charset="0"/>
                <a:cs typeface="Arial" panose="020B0604020202020204" pitchFamily="34" charset="0"/>
              </a:rPr>
              <a:t>Covid</a:t>
            </a:r>
            <a:r>
              <a:rPr lang="en-GB" sz="2800" dirty="0" smtClean="0">
                <a:latin typeface="Arial" panose="020B0604020202020204" pitchFamily="34" charset="0"/>
                <a:cs typeface="Arial" panose="020B0604020202020204" pitchFamily="34" charset="0"/>
              </a:rPr>
              <a:t> 19</a:t>
            </a:r>
          </a:p>
          <a:p>
            <a:pPr marL="0" indent="0" algn="ctr">
              <a:buNone/>
            </a:pPr>
            <a:r>
              <a:rPr lang="en-GB" sz="2800" dirty="0" smtClean="0">
                <a:latin typeface="Arial" panose="020B0604020202020204" pitchFamily="34" charset="0"/>
                <a:cs typeface="Arial" panose="020B0604020202020204" pitchFamily="34" charset="0"/>
              </a:rPr>
              <a:t>Digital Literacy &amp; Resources</a:t>
            </a:r>
          </a:p>
          <a:p>
            <a:pPr marL="0" indent="0" algn="ctr">
              <a:buNone/>
            </a:pPr>
            <a:r>
              <a:rPr lang="en-GB" sz="2800" dirty="0" smtClean="0">
                <a:latin typeface="Arial" panose="020B0604020202020204" pitchFamily="34" charset="0"/>
                <a:cs typeface="Arial" panose="020B0604020202020204" pitchFamily="34" charset="0"/>
              </a:rPr>
              <a:t>Languages</a:t>
            </a:r>
          </a:p>
          <a:p>
            <a:pPr marL="0" indent="0" algn="ctr">
              <a:buNone/>
            </a:pPr>
            <a:r>
              <a:rPr lang="en-GB" sz="2800" dirty="0" smtClean="0">
                <a:latin typeface="Arial" panose="020B0604020202020204" pitchFamily="34" charset="0"/>
                <a:cs typeface="Arial" panose="020B0604020202020204" pitchFamily="34" charset="0"/>
              </a:rPr>
              <a:t>Essential Skills</a:t>
            </a:r>
          </a:p>
          <a:p>
            <a:pPr marL="0" indent="0" algn="ctr">
              <a:buNone/>
            </a:pPr>
            <a:r>
              <a:rPr lang="en-GB" sz="2800" dirty="0" smtClean="0">
                <a:latin typeface="Arial" panose="020B0604020202020204" pitchFamily="34" charset="0"/>
                <a:cs typeface="Arial" panose="020B0604020202020204" pitchFamily="34" charset="0"/>
              </a:rPr>
              <a:t>Child Care/Home schooling</a:t>
            </a:r>
          </a:p>
          <a:p>
            <a:pPr marL="0" indent="0" algn="ctr">
              <a:buNone/>
            </a:pPr>
            <a:r>
              <a:rPr lang="en-GB" sz="2800" dirty="0" smtClean="0">
                <a:latin typeface="Arial" panose="020B0604020202020204" pitchFamily="34" charset="0"/>
                <a:cs typeface="Arial" panose="020B0604020202020204" pitchFamily="34" charset="0"/>
              </a:rPr>
              <a:t>Emotional &amp; Mental Wellbeing</a:t>
            </a:r>
          </a:p>
          <a:p>
            <a:pPr algn="ctr"/>
            <a:endParaRPr lang="en-GB" sz="2800" dirty="0" smtClean="0">
              <a:latin typeface="Arial" panose="020B0604020202020204" pitchFamily="34" charset="0"/>
              <a:cs typeface="Arial" panose="020B0604020202020204" pitchFamily="34" charset="0"/>
            </a:endParaRPr>
          </a:p>
          <a:p>
            <a:pPr marL="0" indent="0">
              <a:buNone/>
            </a:pPr>
            <a:endParaRPr lang="en-GB" dirty="0" smtClean="0"/>
          </a:p>
        </p:txBody>
      </p:sp>
    </p:spTree>
    <p:extLst>
      <p:ext uri="{BB962C8B-B14F-4D97-AF65-F5344CB8AC3E}">
        <p14:creationId xmlns:p14="http://schemas.microsoft.com/office/powerpoint/2010/main" val="3976798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Good News Stories</a:t>
            </a:r>
            <a:endParaRPr lang="en-GB" dirty="0"/>
          </a:p>
        </p:txBody>
      </p:sp>
      <p:sp>
        <p:nvSpPr>
          <p:cNvPr id="3" name="Content Placeholder 2"/>
          <p:cNvSpPr>
            <a:spLocks noGrp="1"/>
          </p:cNvSpPr>
          <p:nvPr>
            <p:ph sz="half" idx="1"/>
          </p:nvPr>
        </p:nvSpPr>
        <p:spPr>
          <a:xfrm>
            <a:off x="677334" y="1828800"/>
            <a:ext cx="4234300" cy="4846320"/>
          </a:xfrm>
        </p:spPr>
        <p:txBody>
          <a:bodyPr>
            <a:normAutofit/>
          </a:bodyPr>
          <a:lstStyle/>
          <a:p>
            <a:r>
              <a:rPr lang="en-GB" b="1" dirty="0" smtClean="0"/>
              <a:t>Achieved</a:t>
            </a:r>
          </a:p>
          <a:p>
            <a:r>
              <a:rPr lang="en-GB" dirty="0" smtClean="0"/>
              <a:t>Ready, Steady Cook- A taste of Riverside. </a:t>
            </a:r>
          </a:p>
          <a:p>
            <a:r>
              <a:rPr lang="en-GB" dirty="0" smtClean="0"/>
              <a:t>Pedal4It - BAME-Breeze Cycle Leaders</a:t>
            </a:r>
          </a:p>
          <a:p>
            <a:r>
              <a:rPr lang="en-GB" dirty="0" smtClean="0"/>
              <a:t>Lets </a:t>
            </a:r>
            <a:r>
              <a:rPr lang="en-GB" smtClean="0"/>
              <a:t>Interpret Post- </a:t>
            </a:r>
            <a:r>
              <a:rPr lang="en-GB" dirty="0" smtClean="0"/>
              <a:t>courses completed.</a:t>
            </a:r>
          </a:p>
          <a:p>
            <a:r>
              <a:rPr lang="en-GB" dirty="0" smtClean="0"/>
              <a:t>Sewing Project Post</a:t>
            </a:r>
          </a:p>
          <a:p>
            <a:r>
              <a:rPr lang="en-GB" dirty="0" smtClean="0"/>
              <a:t>Info &amp; Guidance Post</a:t>
            </a:r>
          </a:p>
          <a:p>
            <a:r>
              <a:rPr lang="en-GB" dirty="0" smtClean="0"/>
              <a:t>Go4Girls</a:t>
            </a:r>
          </a:p>
          <a:p>
            <a:r>
              <a:rPr lang="en-GB" dirty="0" smtClean="0"/>
              <a:t>B2</a:t>
            </a:r>
          </a:p>
          <a:p>
            <a:r>
              <a:rPr lang="en-GB" dirty="0" smtClean="0"/>
              <a:t>Riverside Robes-Clothes Project</a:t>
            </a:r>
          </a:p>
          <a:p>
            <a:r>
              <a:rPr lang="en-GB" dirty="0" smtClean="0"/>
              <a:t>Pantry-Volunteers.</a:t>
            </a:r>
          </a:p>
          <a:p>
            <a:endParaRPr lang="en-GB" dirty="0" smtClean="0"/>
          </a:p>
          <a:p>
            <a:endParaRPr lang="en-GB" dirty="0" smtClean="0"/>
          </a:p>
          <a:p>
            <a:endParaRPr lang="en-GB" dirty="0" smtClean="0"/>
          </a:p>
          <a:p>
            <a:endParaRPr lang="en-GB" dirty="0"/>
          </a:p>
        </p:txBody>
      </p:sp>
      <p:sp>
        <p:nvSpPr>
          <p:cNvPr id="4" name="Content Placeholder 3"/>
          <p:cNvSpPr>
            <a:spLocks noGrp="1"/>
          </p:cNvSpPr>
          <p:nvPr>
            <p:ph sz="half" idx="2"/>
          </p:nvPr>
        </p:nvSpPr>
        <p:spPr>
          <a:xfrm>
            <a:off x="5089968" y="1828800"/>
            <a:ext cx="4184034" cy="4212561"/>
          </a:xfrm>
        </p:spPr>
        <p:txBody>
          <a:bodyPr>
            <a:normAutofit/>
          </a:bodyPr>
          <a:lstStyle/>
          <a:p>
            <a:r>
              <a:rPr lang="en-GB" b="1" dirty="0" smtClean="0"/>
              <a:t>Moving Forward</a:t>
            </a:r>
          </a:p>
          <a:p>
            <a:r>
              <a:rPr lang="en-GB" dirty="0" smtClean="0"/>
              <a:t>Recruit new Interpreters- Lets Interpret-Mentoring</a:t>
            </a:r>
          </a:p>
          <a:p>
            <a:r>
              <a:rPr lang="en-GB" dirty="0" smtClean="0"/>
              <a:t>Read &amp; Write Group</a:t>
            </a:r>
          </a:p>
          <a:p>
            <a:r>
              <a:rPr lang="en-GB" dirty="0" smtClean="0"/>
              <a:t>Go4Girls</a:t>
            </a:r>
          </a:p>
          <a:p>
            <a:r>
              <a:rPr lang="en-GB" dirty="0" smtClean="0"/>
              <a:t>Interpreting &amp; Health Course</a:t>
            </a:r>
          </a:p>
          <a:p>
            <a:r>
              <a:rPr lang="en-GB" dirty="0" smtClean="0"/>
              <a:t>Public Health Info-Funding Bid</a:t>
            </a:r>
          </a:p>
          <a:p>
            <a:r>
              <a:rPr lang="en-GB" dirty="0" smtClean="0"/>
              <a:t>Expanding Sewing Project to maybe include Repair Café &amp; </a:t>
            </a:r>
            <a:r>
              <a:rPr lang="en-GB" dirty="0" err="1" smtClean="0"/>
              <a:t>Benthyg</a:t>
            </a:r>
            <a:r>
              <a:rPr lang="en-GB" dirty="0" smtClean="0"/>
              <a:t> Model.</a:t>
            </a:r>
            <a:r>
              <a:rPr lang="en-GB" dirty="0"/>
              <a:t/>
            </a:r>
            <a:br>
              <a:rPr lang="en-GB" dirty="0"/>
            </a:br>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257117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37" y="609599"/>
            <a:ext cx="8596668" cy="6248401"/>
          </a:xfrm>
        </p:spPr>
        <p:txBody>
          <a:bodyPr>
            <a:normAutofit fontScale="90000"/>
          </a:bodyPr>
          <a:lstStyle/>
          <a:p>
            <a:r>
              <a:rPr lang="en-GB" sz="2800" smtClean="0">
                <a:latin typeface="Arial" panose="020B0604020202020204" pitchFamily="34" charset="0"/>
                <a:cs typeface="Arial" panose="020B0604020202020204" pitchFamily="34" charset="0"/>
              </a:rPr>
              <a:t/>
            </a:r>
            <a:br>
              <a:rPr lang="en-GB" sz="2800" smtClean="0">
                <a:latin typeface="Arial" panose="020B0604020202020204" pitchFamily="34" charset="0"/>
                <a:cs typeface="Arial" panose="020B0604020202020204" pitchFamily="34" charset="0"/>
              </a:rPr>
            </a:br>
            <a:r>
              <a:rPr lang="en-GB" sz="2400" smtClean="0">
                <a:latin typeface="Arial" panose="020B0604020202020204" pitchFamily="34" charset="0"/>
                <a:cs typeface="Arial" panose="020B0604020202020204" pitchFamily="34" charset="0"/>
              </a:rPr>
              <a:t>Feedback</a:t>
            </a:r>
            <a:r>
              <a:rPr lang="en-GB" sz="2400" dirty="0" smtClean="0">
                <a:latin typeface="Arial" panose="020B0604020202020204" pitchFamily="34" charset="0"/>
                <a:cs typeface="Arial" panose="020B0604020202020204" pitchFamily="34" charset="0"/>
              </a:rPr>
              <a:t/>
            </a:r>
            <a:br>
              <a:rPr lang="en-GB" sz="2400" dirty="0" smtClean="0">
                <a:latin typeface="Arial" panose="020B0604020202020204" pitchFamily="34" charset="0"/>
                <a:cs typeface="Arial" panose="020B0604020202020204" pitchFamily="34" charset="0"/>
              </a:rPr>
            </a:br>
            <a:r>
              <a:rPr lang="en-GB" sz="1600" b="1" dirty="0" smtClean="0">
                <a:latin typeface="Arial" panose="020B0604020202020204" pitchFamily="34" charset="0"/>
                <a:cs typeface="Arial" panose="020B0604020202020204" pitchFamily="34" charset="0"/>
              </a:rPr>
              <a:t>Positive feedback from Henry Smith </a:t>
            </a:r>
            <a:r>
              <a:rPr lang="en-GB" sz="1600" dirty="0" smtClean="0">
                <a:latin typeface="Arial" panose="020B0604020202020204" pitchFamily="34" charset="0"/>
                <a:cs typeface="Arial" panose="020B0604020202020204" pitchFamily="34" charset="0"/>
              </a:rPr>
              <a:t>about achievements and possible future funding.-Neil</a:t>
            </a:r>
            <a:br>
              <a:rPr lang="en-GB" sz="1600" dirty="0" smtClean="0">
                <a:latin typeface="Arial" panose="020B0604020202020204" pitchFamily="34" charset="0"/>
                <a:cs typeface="Arial" panose="020B0604020202020204" pitchFamily="34" charset="0"/>
              </a:rPr>
            </a:br>
            <a:r>
              <a:rPr lang="en-GB" sz="1600" b="1" dirty="0" smtClean="0">
                <a:latin typeface="Arial" panose="020B0604020202020204" pitchFamily="34" charset="0"/>
                <a:cs typeface="Arial" panose="020B0604020202020204" pitchFamily="34" charset="0"/>
              </a:rPr>
              <a:t>Feedback from Clients</a:t>
            </a:r>
            <a:r>
              <a:rPr lang="en-GB" sz="1600" dirty="0" smtClean="0">
                <a:latin typeface="Arial" panose="020B0604020202020204" pitchFamily="34" charset="0"/>
                <a:cs typeface="Arial" panose="020B0604020202020204" pitchFamily="34" charset="0"/>
              </a:rPr>
              <a:t>.-”Thank you for your help” (LM) “Sometimes I have to </a:t>
            </a:r>
            <a:r>
              <a:rPr lang="en-GB" sz="1600" dirty="0">
                <a:latin typeface="Arial" panose="020B0604020202020204" pitchFamily="34" charset="0"/>
                <a:cs typeface="Arial" panose="020B0604020202020204" pitchFamily="34" charset="0"/>
              </a:rPr>
              <a:t>p</a:t>
            </a:r>
            <a:r>
              <a:rPr lang="en-GB" sz="1600" dirty="0" smtClean="0">
                <a:latin typeface="Arial" panose="020B0604020202020204" pitchFamily="34" charset="0"/>
                <a:cs typeface="Arial" panose="020B0604020202020204" pitchFamily="34" charset="0"/>
              </a:rPr>
              <a:t>inch myself, because my life has changed so much” (RC), “Hi Sharon, how are you and family I just need to tell you I need your help cos my husband is sick , can you help me…….Thank you so, so much “. (MA)</a:t>
            </a:r>
            <a:br>
              <a:rPr lang="en-GB" sz="1600" dirty="0" smtClean="0">
                <a:latin typeface="Arial" panose="020B0604020202020204" pitchFamily="34" charset="0"/>
                <a:cs typeface="Arial" panose="020B0604020202020204" pitchFamily="34" charset="0"/>
              </a:rPr>
            </a:br>
            <a:r>
              <a:rPr lang="en-GB" sz="1600" dirty="0" smtClean="0">
                <a:latin typeface="Arial" panose="020B0604020202020204" pitchFamily="34" charset="0"/>
                <a:cs typeface="Arial" panose="020B0604020202020204" pitchFamily="34" charset="0"/>
              </a:rPr>
              <a:t>“Thank you, you are a wonderful person and since I have met you, you have always supported me” (XR)</a:t>
            </a:r>
            <a:br>
              <a:rPr lang="en-GB" sz="1600" dirty="0" smtClean="0">
                <a:latin typeface="Arial" panose="020B0604020202020204" pitchFamily="34" charset="0"/>
                <a:cs typeface="Arial" panose="020B0604020202020204" pitchFamily="34" charset="0"/>
              </a:rPr>
            </a:br>
            <a:r>
              <a:rPr lang="en-GB" sz="1600" b="1" dirty="0" smtClean="0">
                <a:latin typeface="Arial" panose="020B0604020202020204" pitchFamily="34" charset="0"/>
                <a:cs typeface="Arial" panose="020B0604020202020204" pitchFamily="34" charset="0"/>
              </a:rPr>
              <a:t>Steering Group-</a:t>
            </a:r>
            <a:r>
              <a:rPr lang="en-GB" sz="1600" dirty="0" smtClean="0">
                <a:latin typeface="Arial" panose="020B0604020202020204" pitchFamily="34" charset="0"/>
                <a:cs typeface="Arial" panose="020B0604020202020204" pitchFamily="34" charset="0"/>
              </a:rPr>
              <a:t>Despite</a:t>
            </a:r>
            <a:r>
              <a:rPr lang="en-GB" sz="1600" b="1"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the challenges of </a:t>
            </a:r>
            <a:r>
              <a:rPr lang="en-GB" sz="1600" dirty="0" err="1" smtClean="0">
                <a:latin typeface="Arial" panose="020B0604020202020204" pitchFamily="34" charset="0"/>
                <a:cs typeface="Arial" panose="020B0604020202020204" pitchFamily="34" charset="0"/>
              </a:rPr>
              <a:t>Covid</a:t>
            </a:r>
            <a:r>
              <a:rPr lang="en-GB" sz="1600" dirty="0" smtClean="0">
                <a:latin typeface="Arial" panose="020B0604020202020204" pitchFamily="34" charset="0"/>
                <a:cs typeface="Arial" panose="020B0604020202020204" pitchFamily="34" charset="0"/>
              </a:rPr>
              <a:t> Sharon has managed  to deliver excellent outcomes.</a:t>
            </a:r>
            <a:br>
              <a:rPr lang="en-GB" sz="1600" dirty="0" smtClean="0">
                <a:latin typeface="Arial" panose="020B0604020202020204" pitchFamily="34" charset="0"/>
                <a:cs typeface="Arial" panose="020B0604020202020204" pitchFamily="34" charset="0"/>
              </a:rPr>
            </a:br>
            <a:r>
              <a:rPr lang="en-GB" sz="1600" b="1" dirty="0" smtClean="0">
                <a:latin typeface="Arial" panose="020B0604020202020204" pitchFamily="34" charset="0"/>
                <a:cs typeface="Arial" panose="020B0604020202020204" pitchFamily="34" charset="0"/>
              </a:rPr>
              <a:t>Partners</a:t>
            </a:r>
            <a:r>
              <a:rPr lang="en-GB" sz="1600" b="1" dirty="0">
                <a:latin typeface="Arial" panose="020B0604020202020204" pitchFamily="34" charset="0"/>
                <a:cs typeface="Arial" panose="020B0604020202020204" pitchFamily="34" charset="0"/>
              </a:rPr>
              <a:t>-</a:t>
            </a:r>
            <a:r>
              <a:rPr lang="en-GB" sz="1600" b="1" dirty="0" smtClean="0"/>
              <a:t> </a:t>
            </a:r>
            <a:r>
              <a:rPr lang="en-GB" sz="1600" dirty="0"/>
              <a:t>Bore da Sharon</a:t>
            </a:r>
            <a:br>
              <a:rPr lang="en-GB" sz="1600" dirty="0"/>
            </a:br>
            <a:r>
              <a:rPr lang="en-GB" sz="1600" dirty="0"/>
              <a:t>I would like to take this opportunity to say a big THANK YOU/DIOLCH YN FAWR IAWN for all your support with families over the last few months. The families that have received the clothing for their children are so very grateful for the generosity, flexibility and kindness shown during this difficult time. The families feedback has been so positive that they cannot thank you enough.</a:t>
            </a:r>
            <a:br>
              <a:rPr lang="en-GB" sz="1600" dirty="0"/>
            </a:br>
            <a:r>
              <a:rPr lang="en-GB" sz="1600" dirty="0"/>
              <a:t>It is great to see professionals, communities and individuals working together to support one another during this difficult time and to show that we can work together in a positive way.</a:t>
            </a:r>
            <a:br>
              <a:rPr lang="en-GB" sz="1600" dirty="0"/>
            </a:br>
            <a:r>
              <a:rPr lang="en-GB" sz="1600" dirty="0"/>
              <a:t>Thank you so much once again for going above and beyond to support families within communities.</a:t>
            </a:r>
            <a:br>
              <a:rPr lang="en-GB" sz="1600" dirty="0"/>
            </a:br>
            <a:r>
              <a:rPr lang="en-GB" sz="1600" dirty="0"/>
              <a:t>I look forward to working with you again in the future.</a:t>
            </a:r>
            <a:br>
              <a:rPr lang="en-GB" sz="1600" dirty="0"/>
            </a:br>
            <a:r>
              <a:rPr lang="en-GB" sz="1600" dirty="0"/>
              <a:t>Take Care/</a:t>
            </a:r>
            <a:r>
              <a:rPr lang="en-GB" sz="1600" dirty="0" err="1"/>
              <a:t>Cofion</a:t>
            </a:r>
            <a:r>
              <a:rPr lang="en-GB" sz="1600" dirty="0"/>
              <a:t> </a:t>
            </a:r>
            <a:r>
              <a:rPr lang="en-GB" sz="1600" dirty="0" err="1"/>
              <a:t>Cynnes</a:t>
            </a:r>
            <a:r>
              <a:rPr lang="en-GB" sz="1600" dirty="0"/>
              <a:t/>
            </a:r>
            <a:br>
              <a:rPr lang="en-GB" sz="1600" dirty="0"/>
            </a:br>
            <a:r>
              <a:rPr lang="en-GB" sz="1600" b="1" dirty="0"/>
              <a:t>Erin Symons</a:t>
            </a:r>
            <a:r>
              <a:rPr lang="en-GB" sz="1600" dirty="0"/>
              <a:t/>
            </a:r>
            <a:br>
              <a:rPr lang="en-GB" sz="1600" dirty="0"/>
            </a:br>
            <a:r>
              <a:rPr lang="en-GB" sz="1600" dirty="0" err="1"/>
              <a:t>Ymgynghorydd</a:t>
            </a:r>
            <a:r>
              <a:rPr lang="en-GB" sz="1600" dirty="0"/>
              <a:t> </a:t>
            </a:r>
            <a:r>
              <a:rPr lang="en-GB" sz="1600" dirty="0" err="1"/>
              <a:t>Cymorth</a:t>
            </a:r>
            <a:r>
              <a:rPr lang="en-GB" sz="1600" dirty="0"/>
              <a:t> </a:t>
            </a:r>
            <a:r>
              <a:rPr lang="en-GB" sz="1600" dirty="0" err="1"/>
              <a:t>Teulu</a:t>
            </a:r>
            <a:r>
              <a:rPr lang="en-GB" sz="1600" dirty="0"/>
              <a:t>/ Family Help Advisor </a:t>
            </a:r>
            <a:br>
              <a:rPr lang="en-GB" sz="1600" dirty="0"/>
            </a:br>
            <a:r>
              <a:rPr lang="en-GB" sz="1600" dirty="0" err="1"/>
              <a:t>Cyngor</a:t>
            </a:r>
            <a:r>
              <a:rPr lang="en-GB" sz="1600" dirty="0"/>
              <a:t> a </a:t>
            </a:r>
            <a:r>
              <a:rPr lang="en-GB" sz="1600" dirty="0" err="1"/>
              <a:t>Chymorth</a:t>
            </a:r>
            <a:r>
              <a:rPr lang="en-GB" sz="1600" dirty="0"/>
              <a:t> </a:t>
            </a:r>
            <a:r>
              <a:rPr lang="en-GB" sz="1600" dirty="0" err="1"/>
              <a:t>i</a:t>
            </a:r>
            <a:r>
              <a:rPr lang="en-GB" sz="1600" dirty="0"/>
              <a:t> </a:t>
            </a:r>
            <a:r>
              <a:rPr lang="en-GB" sz="1600" dirty="0" err="1"/>
              <a:t>Deuluoedd</a:t>
            </a:r>
            <a:r>
              <a:rPr lang="en-GB" sz="1600" dirty="0"/>
              <a:t> </a:t>
            </a:r>
            <a:r>
              <a:rPr lang="en-GB" sz="1600" dirty="0" err="1"/>
              <a:t>Caerdydd</a:t>
            </a:r>
            <a:r>
              <a:rPr lang="en-GB" sz="1600" dirty="0"/>
              <a:t>/Cardiff Family Advice and Support</a:t>
            </a:r>
            <a:br>
              <a:rPr lang="en-GB" sz="1600" dirty="0"/>
            </a:b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98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Questions ?</a:t>
            </a:r>
            <a:endParaRPr lang="en-GB" dirty="0"/>
          </a:p>
        </p:txBody>
      </p:sp>
    </p:spTree>
    <p:extLst>
      <p:ext uri="{BB962C8B-B14F-4D97-AF65-F5344CB8AC3E}">
        <p14:creationId xmlns:p14="http://schemas.microsoft.com/office/powerpoint/2010/main" val="1211329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205</TotalTime>
  <Words>147</Words>
  <Application>Microsoft Office PowerPoint</Application>
  <PresentationFormat>Widescreen</PresentationFormat>
  <Paragraphs>57</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Times New Roman</vt:lpstr>
      <vt:lpstr>Trebuchet MS</vt:lpstr>
      <vt:lpstr>Wingdings 3</vt:lpstr>
      <vt:lpstr>Facet</vt:lpstr>
      <vt:lpstr>Believe-Credu Project</vt:lpstr>
      <vt:lpstr>Outcomes</vt:lpstr>
      <vt:lpstr>PowerPoint Presentation</vt:lpstr>
      <vt:lpstr>PowerPoint Presentation</vt:lpstr>
      <vt:lpstr>Challenges</vt:lpstr>
      <vt:lpstr>Good News Stories</vt:lpstr>
      <vt:lpstr> Feedback Positive feedback from Henry Smith about achievements and possible future funding.-Neil Feedback from Clients.-”Thank you for your help” (LM) “Sometimes I have to pinch myself, because my life has changed so much” (RC), “Hi Sharon, how are you and family I just need to tell you I need your help cos my husband is sick , can you help me…….Thank you so, so much “. (MA) “Thank you, you are a wonderful person and since I have met you, you have always supported me” (XR) Steering Group-Despite the challenges of Covid Sharon has managed  to deliver excellent outcomes. Partners- Bore da Sharon I would like to take this opportunity to say a big THANK YOU/DIOLCH YN FAWR IAWN for all your support with families over the last few months. The families that have received the clothing for their children are so very grateful for the generosity, flexibility and kindness shown during this difficult time. The families feedback has been so positive that they cannot thank you enough. It is great to see professionals, communities and individuals working together to support one another during this difficult time and to show that we can work together in a positive way. Thank you so much once again for going above and beyond to support families within communities. I look forward to working with you again in the future. Take Care/Cofion Cynnes Erin Symons Ymgynghorydd Cymorth Teulu/ Family Help Advisor  Cyngor a Chymorth i Deuluoedd Caerdydd/Cardiff Family Advice and Support </vt:lpstr>
      <vt:lpstr>Questions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Believe-Credu</dc:title>
  <dc:creator>Credu</dc:creator>
  <cp:lastModifiedBy>Sharon Krause</cp:lastModifiedBy>
  <cp:revision>28</cp:revision>
  <dcterms:created xsi:type="dcterms:W3CDTF">2020-09-22T13:20:58Z</dcterms:created>
  <dcterms:modified xsi:type="dcterms:W3CDTF">2021-01-22T11:27:45Z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